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76" r:id="rId3"/>
    <p:sldId id="297" r:id="rId4"/>
    <p:sldId id="263" r:id="rId5"/>
    <p:sldId id="267" r:id="rId6"/>
    <p:sldId id="264" r:id="rId7"/>
    <p:sldId id="271" r:id="rId8"/>
    <p:sldId id="268" r:id="rId9"/>
    <p:sldId id="272" r:id="rId10"/>
    <p:sldId id="269" r:id="rId11"/>
    <p:sldId id="270" r:id="rId12"/>
    <p:sldId id="288" r:id="rId13"/>
    <p:sldId id="273" r:id="rId14"/>
    <p:sldId id="289" r:id="rId15"/>
    <p:sldId id="284" r:id="rId16"/>
    <p:sldId id="287" r:id="rId17"/>
    <p:sldId id="286" r:id="rId18"/>
    <p:sldId id="278" r:id="rId19"/>
    <p:sldId id="295" r:id="rId20"/>
    <p:sldId id="294" r:id="rId21"/>
    <p:sldId id="296" r:id="rId22"/>
    <p:sldId id="306" r:id="rId23"/>
    <p:sldId id="305" r:id="rId24"/>
    <p:sldId id="300" r:id="rId25"/>
    <p:sldId id="308" r:id="rId26"/>
    <p:sldId id="309" r:id="rId27"/>
    <p:sldId id="311" r:id="rId28"/>
    <p:sldId id="312" r:id="rId29"/>
    <p:sldId id="313" r:id="rId30"/>
    <p:sldId id="314" r:id="rId31"/>
    <p:sldId id="315" r:id="rId32"/>
    <p:sldId id="310" r:id="rId33"/>
    <p:sldId id="316" r:id="rId34"/>
    <p:sldId id="317" r:id="rId35"/>
    <p:sldId id="318" r:id="rId36"/>
    <p:sldId id="307" r:id="rId37"/>
    <p:sldId id="320" r:id="rId38"/>
    <p:sldId id="321" r:id="rId39"/>
    <p:sldId id="323" r:id="rId40"/>
    <p:sldId id="277" r:id="rId41"/>
    <p:sldId id="275" r:id="rId42"/>
    <p:sldId id="304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72" autoAdjust="0"/>
  </p:normalViewPr>
  <p:slideViewPr>
    <p:cSldViewPr>
      <p:cViewPr varScale="1">
        <p:scale>
          <a:sx n="111" d="100"/>
          <a:sy n="111" d="100"/>
        </p:scale>
        <p:origin x="-16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8760F0-337A-460E-9427-08999036506B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6B386E-8102-4065-9C24-0B952AE38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049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Driver costs: http://www.teamster.org/sites/teamster.org/files/nl_UPSTeamster_Jan_2011.pdf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Max investment: real interest rate of 1.7%</a:t>
            </a:r>
            <a:r>
              <a:rPr lang="en-US" baseline="0" dirty="0" smtClean="0"/>
              <a:t> and economic life of 5 years with no salvage value</a:t>
            </a:r>
            <a:endParaRPr lang="en-US" dirty="0" smtClean="0"/>
          </a:p>
          <a:p>
            <a:r>
              <a:rPr lang="en-US" dirty="0" smtClean="0"/>
              <a:t>Image</a:t>
            </a:r>
            <a:r>
              <a:rPr lang="en-US" baseline="0" dirty="0" smtClean="0"/>
              <a:t>: </a:t>
            </a:r>
            <a:r>
              <a:rPr lang="en-US" baseline="0" dirty="0" smtClean="0"/>
              <a:t>http://www.economist.com/node/21560989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B386E-8102-4065-9C24-0B952AE381D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585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http://www.engadget.com/2015/11/02/starship-technologies-local-delivery-robot/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Image:http</a:t>
            </a:r>
            <a:r>
              <a:rPr lang="en-US" dirty="0" smtClean="0"/>
              <a:t>://o.aolcdn.com/hss/storage/midas/ceec8143fcb040f70150b764c8702308/202903595/starship.jpg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B386E-8102-4065-9C24-0B952AE381DD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380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CB3C6-DDE9-4AE3-B318-20F4F07E8D33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2A64D-0CD6-491B-B809-6FD42F75E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872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CB3C6-DDE9-4AE3-B318-20F4F07E8D33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2A64D-0CD6-491B-B809-6FD42F75E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159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CB3C6-DDE9-4AE3-B318-20F4F07E8D33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2A64D-0CD6-491B-B809-6FD42F75E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855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7540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219200" y="1676400"/>
            <a:ext cx="3810000" cy="44196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81600" y="1676400"/>
            <a:ext cx="38100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B67C76E-D530-4FD9-8783-3184A444A8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5089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7540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1219200" y="1676400"/>
            <a:ext cx="3810000" cy="44196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81600" y="1676400"/>
            <a:ext cx="38100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CD2626E-E587-4817-B52F-EFB80EF928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9454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7540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1676400"/>
            <a:ext cx="77724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3962400"/>
            <a:ext cx="77724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5AA7BCC-56A8-435A-AEAE-7DB05607E7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6644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 i="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CB3C6-DDE9-4AE3-B318-20F4F07E8D33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2A64D-0CD6-491B-B809-6FD42F75E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231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CB3C6-DDE9-4AE3-B318-20F4F07E8D33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2A64D-0CD6-491B-B809-6FD42F75E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337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CB3C6-DDE9-4AE3-B318-20F4F07E8D33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2A64D-0CD6-491B-B809-6FD42F75E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050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CB3C6-DDE9-4AE3-B318-20F4F07E8D33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2A64D-0CD6-491B-B809-6FD42F75E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166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CB3C6-DDE9-4AE3-B318-20F4F07E8D33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2A64D-0CD6-491B-B809-6FD42F75E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482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CB3C6-DDE9-4AE3-B318-20F4F07E8D33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2A64D-0CD6-491B-B809-6FD42F75E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68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CB3C6-DDE9-4AE3-B318-20F4F07E8D33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2A64D-0CD6-491B-B809-6FD42F75E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6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CB3C6-DDE9-4AE3-B318-20F4F07E8D33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2A64D-0CD6-491B-B809-6FD42F75E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47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CB3C6-DDE9-4AE3-B318-20F4F07E8D33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2A64D-0CD6-491B-B809-6FD42F75E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146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8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9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0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1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2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3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219200"/>
            <a:ext cx="8458200" cy="2381251"/>
          </a:xfrm>
        </p:spPr>
        <p:txBody>
          <a:bodyPr>
            <a:noAutofit/>
          </a:bodyPr>
          <a:lstStyle/>
          <a:p>
            <a:r>
              <a:rPr lang="en-US" b="1" dirty="0" smtClean="0"/>
              <a:t>Design and Control of a</a:t>
            </a:r>
            <a:br>
              <a:rPr lang="en-US" b="1" dirty="0" smtClean="0"/>
            </a:br>
            <a:r>
              <a:rPr lang="en-US" b="1" dirty="0" smtClean="0"/>
              <a:t>Home </a:t>
            </a:r>
            <a:r>
              <a:rPr lang="en-US" b="1" dirty="0"/>
              <a:t>Delivery Logistics </a:t>
            </a:r>
            <a:r>
              <a:rPr lang="en-US" b="1" dirty="0" smtClean="0"/>
              <a:t>Network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Michael G. Kay</a:t>
            </a:r>
            <a:br>
              <a:rPr lang="en-US" dirty="0" smtClean="0"/>
            </a:br>
            <a:r>
              <a:rPr lang="en-US" dirty="0" smtClean="0"/>
              <a:t>North Carolina State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59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DC </a:t>
            </a:r>
            <a:r>
              <a:rPr lang="en-US" sz="4000" dirty="0" smtClean="0"/>
              <a:t>(top view of one level)</a:t>
            </a:r>
            <a:endParaRPr lang="en-US" sz="40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7924800" cy="56750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593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DC</a:t>
            </a:r>
            <a:r>
              <a:rPr lang="en-US" b="1" dirty="0" smtClean="0"/>
              <a:t> </a:t>
            </a:r>
            <a:r>
              <a:rPr lang="en-US" dirty="0" smtClean="0"/>
              <a:t>(side view)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63" y="1600200"/>
            <a:ext cx="8315113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458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Research 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Storage System Control</a:t>
            </a:r>
          </a:p>
          <a:p>
            <a:pPr marL="914400" lvl="1" indent="-514350"/>
            <a:r>
              <a:rPr lang="en-US" dirty="0" smtClean="0"/>
              <a:t>Unload, store, and load each container in a DC (joint </a:t>
            </a:r>
            <a:r>
              <a:rPr lang="en-US" dirty="0"/>
              <a:t>work with </a:t>
            </a:r>
            <a:r>
              <a:rPr lang="en-US" dirty="0" err="1"/>
              <a:t>Peerapol</a:t>
            </a:r>
            <a:r>
              <a:rPr lang="en-US" dirty="0"/>
              <a:t> </a:t>
            </a:r>
            <a:r>
              <a:rPr lang="en-US" dirty="0" err="1" smtClean="0"/>
              <a:t>Sittivijan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Module Design</a:t>
            </a:r>
            <a:endParaRPr lang="en-US" b="1" dirty="0"/>
          </a:p>
          <a:p>
            <a:pPr marL="914400" lvl="1" indent="-514350"/>
            <a:r>
              <a:rPr lang="en-US" dirty="0" smtClean="0"/>
              <a:t>Design module prototype to estimate cost vs transit-time tradeoff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Network Coordination</a:t>
            </a:r>
          </a:p>
          <a:p>
            <a:pPr marL="914400" lvl="1" indent="-514350"/>
            <a:r>
              <a:rPr lang="en-US" dirty="0" smtClean="0"/>
              <a:t>Develop mechanism to </a:t>
            </a:r>
            <a:r>
              <a:rPr lang="en-US" dirty="0"/>
              <a:t>c</a:t>
            </a:r>
            <a:r>
              <a:rPr lang="en-US" dirty="0" smtClean="0"/>
              <a:t>oordinate the operation </a:t>
            </a:r>
            <a:r>
              <a:rPr lang="en-US" dirty="0"/>
              <a:t>of each </a:t>
            </a:r>
            <a:r>
              <a:rPr lang="en-US" dirty="0" smtClean="0"/>
              <a:t>container, vehicle, </a:t>
            </a:r>
            <a:r>
              <a:rPr lang="en-US" dirty="0"/>
              <a:t>and DC in the </a:t>
            </a:r>
            <a:r>
              <a:rPr lang="en-US" dirty="0" smtClean="0"/>
              <a:t>network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Performance Analysis</a:t>
            </a:r>
          </a:p>
          <a:p>
            <a:pPr marL="914400" lvl="1" indent="-514350"/>
            <a:r>
              <a:rPr lang="en-US" dirty="0" smtClean="0"/>
              <a:t>Estimate delivery times and associated cost for given logistic 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43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Area 1: Storage System Control</a:t>
            </a:r>
            <a:endParaRPr lang="en-US" b="1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31524"/>
            <a:ext cx="4395544" cy="52623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081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Planning and Execution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i="1" dirty="0"/>
              <a:t>Module</a:t>
            </a:r>
            <a:r>
              <a:rPr lang="en-US" dirty="0"/>
              <a:t>  ≤  </a:t>
            </a:r>
            <a:r>
              <a:rPr lang="en-US" i="1" dirty="0"/>
              <a:t>Container</a:t>
            </a:r>
            <a:r>
              <a:rPr lang="en-US" dirty="0"/>
              <a:t>  ≤  </a:t>
            </a:r>
            <a:r>
              <a:rPr lang="en-US" i="1" dirty="0"/>
              <a:t>Shipment</a:t>
            </a:r>
            <a:r>
              <a:rPr lang="en-US" dirty="0"/>
              <a:t>  ≤  </a:t>
            </a:r>
            <a:r>
              <a:rPr lang="en-US" i="1" dirty="0"/>
              <a:t>Load</a:t>
            </a:r>
          </a:p>
          <a:p>
            <a:r>
              <a:rPr lang="en-US" dirty="0" smtClean="0"/>
              <a:t>3-D (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x,y,t</a:t>
            </a:r>
            <a:r>
              <a:rPr lang="en-US" dirty="0" smtClean="0"/>
              <a:t>) A* used for planning path of each container</a:t>
            </a:r>
          </a:p>
          <a:p>
            <a:r>
              <a:rPr lang="en-US" dirty="0" smtClean="0"/>
              <a:t>Each container assigned </a:t>
            </a:r>
            <a:r>
              <a:rPr lang="en-US" dirty="0"/>
              <a:t>unique </a:t>
            </a:r>
            <a:r>
              <a:rPr lang="en-US" dirty="0" smtClean="0"/>
              <a:t>priority that determines planning sequence </a:t>
            </a:r>
            <a:endParaRPr lang="en-US" dirty="0"/>
          </a:p>
          <a:p>
            <a:pPr lvl="1"/>
            <a:r>
              <a:rPr lang="en-US" dirty="0" smtClean="0"/>
              <a:t>Paths of higher-priority containers become obstacles for subsequent containers</a:t>
            </a:r>
          </a:p>
          <a:p>
            <a:pPr lvl="1"/>
            <a:r>
              <a:rPr lang="en-US" dirty="0" smtClean="0"/>
              <a:t>First-in-last-out loading/unloading → must change container priority from when it is unloaded to when it is loaded</a:t>
            </a:r>
          </a:p>
          <a:p>
            <a:r>
              <a:rPr lang="en-US" dirty="0"/>
              <a:t>Adaptive priority adjustment to correct </a:t>
            </a:r>
            <a:r>
              <a:rPr lang="en-US" dirty="0" smtClean="0"/>
              <a:t>for:</a:t>
            </a:r>
            <a:endParaRPr lang="en-US" dirty="0"/>
          </a:p>
          <a:p>
            <a:pPr lvl="1"/>
            <a:r>
              <a:rPr lang="en-US" dirty="0"/>
              <a:t>Delay along planned path</a:t>
            </a:r>
          </a:p>
          <a:p>
            <a:pPr lvl="1"/>
            <a:r>
              <a:rPr lang="en-US" dirty="0"/>
              <a:t>Deadlock </a:t>
            </a:r>
            <a:r>
              <a:rPr lang="en-US" dirty="0" smtClean="0"/>
              <a:t>detection</a:t>
            </a:r>
          </a:p>
          <a:p>
            <a:r>
              <a:rPr lang="en-US" dirty="0" smtClean="0"/>
              <a:t>Destination of containers in </a:t>
            </a:r>
            <a:r>
              <a:rPr lang="en-US" dirty="0"/>
              <a:t>long-term </a:t>
            </a:r>
            <a:r>
              <a:rPr lang="en-US" dirty="0" smtClean="0"/>
              <a:t>storage is </a:t>
            </a:r>
            <a:r>
              <a:rPr lang="en-US" dirty="0" err="1" smtClean="0"/>
              <a:t>maxmin</a:t>
            </a:r>
            <a:r>
              <a:rPr lang="en-US" dirty="0" smtClean="0"/>
              <a:t> distance to other containers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41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2-D </a:t>
            </a:r>
            <a:r>
              <a:rPr lang="en-US" sz="4000" b="1" dirty="0"/>
              <a:t>Paths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880" y="1527049"/>
            <a:ext cx="6492533" cy="4873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820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2-D </a:t>
            </a:r>
            <a:r>
              <a:rPr lang="en-US" sz="4000" b="1" dirty="0"/>
              <a:t>Paths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1522929"/>
            <a:ext cx="6505575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49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3</a:t>
            </a:r>
            <a:r>
              <a:rPr lang="en-US" sz="4000" b="1" dirty="0" smtClean="0"/>
              <a:t>-D Paths</a:t>
            </a:r>
            <a:endParaRPr lang="en-US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331" y="1524000"/>
            <a:ext cx="6505575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96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dirty="0" smtClean="0"/>
              <a:t>Example: Loads on DDVs Arrive to DC</a:t>
            </a:r>
            <a:endParaRPr lang="en-US" sz="4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2728"/>
            <a:ext cx="9144000" cy="4964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393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dirty="0" smtClean="0"/>
              <a:t>Example: Loads Unloaded into DC</a:t>
            </a:r>
            <a:endParaRPr lang="en-US" sz="4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2728"/>
            <a:ext cx="9145893" cy="4965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526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Goal of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6200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i="1" dirty="0" smtClean="0"/>
              <a:t>To eliminate the need for all non-recreational shopping by making it possible to have a hot pizza and a vehicle-load of other stuff delivered to your home, exactly when you want, for the price of what you would have tipped the pizza delivery guy.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92962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dirty="0" smtClean="0"/>
              <a:t>Example: Containers Move to Staging</a:t>
            </a:r>
            <a:endParaRPr lang="en-US" sz="4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8488"/>
            <a:ext cx="9144000" cy="436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0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dirty="0" smtClean="0"/>
              <a:t>Example: Containers </a:t>
            </a:r>
            <a:r>
              <a:rPr lang="en-US" dirty="0" smtClean="0"/>
              <a:t>Loaded on DDVs</a:t>
            </a:r>
            <a:endParaRPr lang="en-US" sz="4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2728"/>
            <a:ext cx="9145893" cy="4965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043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2: Module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38399"/>
          </a:xfrm>
        </p:spPr>
        <p:txBody>
          <a:bodyPr>
            <a:noAutofit/>
          </a:bodyPr>
          <a:lstStyle/>
          <a:p>
            <a:r>
              <a:rPr lang="en-US" sz="2400" dirty="0"/>
              <a:t>Develop </a:t>
            </a:r>
            <a:r>
              <a:rPr lang="en-US" sz="2400" dirty="0" smtClean="0"/>
              <a:t>prototype </a:t>
            </a:r>
            <a:r>
              <a:rPr lang="en-US" sz="2400" dirty="0"/>
              <a:t>modules </a:t>
            </a:r>
            <a:r>
              <a:rPr lang="en-US" sz="2400" dirty="0" smtClean="0"/>
              <a:t>and containers to </a:t>
            </a:r>
            <a:r>
              <a:rPr lang="en-US" sz="2400" dirty="0"/>
              <a:t>determine performance vs cost </a:t>
            </a:r>
            <a:r>
              <a:rPr lang="en-US" sz="2400" dirty="0" smtClean="0"/>
              <a:t>tradeoff</a:t>
            </a:r>
          </a:p>
          <a:p>
            <a:pPr lvl="1"/>
            <a:r>
              <a:rPr lang="en-US" sz="2000" dirty="0" smtClean="0"/>
              <a:t>Container transit time (target 5 sec)</a:t>
            </a:r>
          </a:p>
          <a:p>
            <a:pPr lvl="1"/>
            <a:r>
              <a:rPr lang="en-US" sz="2000" dirty="0" smtClean="0"/>
              <a:t>Module cost (target $50-$100 at scale) </a:t>
            </a:r>
            <a:endParaRPr lang="en-US" sz="2000" dirty="0"/>
          </a:p>
          <a:p>
            <a:r>
              <a:rPr lang="en-US" sz="2400" dirty="0"/>
              <a:t>Economies of </a:t>
            </a:r>
            <a:r>
              <a:rPr lang="en-US" sz="2400" dirty="0" smtClean="0"/>
              <a:t>scale: 2.5 </a:t>
            </a:r>
            <a:r>
              <a:rPr lang="en-US" sz="2400" dirty="0"/>
              <a:t>billion modules in 100,000 DCs covering U.S</a:t>
            </a:r>
            <a:r>
              <a:rPr lang="en-US" sz="2400" dirty="0" smtClean="0"/>
              <a:t>.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399" y="4191000"/>
            <a:ext cx="6547667" cy="2514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227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 Module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71599"/>
          </a:xfrm>
        </p:spPr>
        <p:txBody>
          <a:bodyPr>
            <a:normAutofit/>
          </a:bodyPr>
          <a:lstStyle/>
          <a:p>
            <a:r>
              <a:rPr lang="en-US" sz="2400" dirty="0"/>
              <a:t>M</a:t>
            </a:r>
            <a:r>
              <a:rPr lang="en-US" sz="2400" dirty="0" smtClean="0"/>
              <a:t>ix of off-the-shelf and custom components</a:t>
            </a:r>
          </a:p>
          <a:p>
            <a:r>
              <a:rPr lang="en-US" sz="2400" dirty="0" smtClean="0"/>
              <a:t>3D printing/additive manufacturing to be used to prototype custom components and housing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3" t="23333" b="17917"/>
          <a:stretch/>
        </p:blipFill>
        <p:spPr>
          <a:xfrm>
            <a:off x="1143000" y="3048000"/>
            <a:ext cx="6810547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33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39175" cy="114300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Area 3: Network Coordination</a:t>
            </a:r>
            <a:endParaRPr lang="en-US" altLang="en-US" dirty="0"/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486400" y="1447800"/>
            <a:ext cx="3200400" cy="50292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 smtClean="0"/>
              <a:t>Separate firm can own </a:t>
            </a:r>
            <a:r>
              <a:rPr lang="en-US" altLang="en-US" sz="2400" dirty="0"/>
              <a:t>each DC and </a:t>
            </a:r>
            <a:r>
              <a:rPr lang="en-US" altLang="en-US" sz="2400" dirty="0" smtClean="0"/>
              <a:t>DDV </a:t>
            </a:r>
            <a:r>
              <a:rPr lang="en-US" sz="2400" dirty="0"/>
              <a:t> → </a:t>
            </a:r>
            <a:r>
              <a:rPr lang="en-US" altLang="en-US" sz="2400" dirty="0" smtClean="0"/>
              <a:t>coordination more </a:t>
            </a:r>
            <a:r>
              <a:rPr lang="en-US" altLang="en-US" sz="2400" dirty="0"/>
              <a:t>difficult than </a:t>
            </a:r>
            <a:r>
              <a:rPr lang="en-US" altLang="en-US" sz="2400" dirty="0" smtClean="0"/>
              <a:t>private </a:t>
            </a:r>
            <a:r>
              <a:rPr lang="en-US" altLang="en-US" sz="2400" dirty="0"/>
              <a:t>network</a:t>
            </a:r>
          </a:p>
          <a:p>
            <a:pPr>
              <a:lnSpc>
                <a:spcPct val="90000"/>
              </a:lnSpc>
            </a:pPr>
            <a:r>
              <a:rPr lang="en-US" altLang="en-US" sz="2400" i="1" dirty="0" smtClean="0"/>
              <a:t>Local load </a:t>
            </a:r>
            <a:r>
              <a:rPr lang="en-US" altLang="en-US" sz="2400" dirty="0" smtClean="0"/>
              <a:t>is a single shipment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Containers </a:t>
            </a:r>
            <a:r>
              <a:rPr lang="en-US" altLang="en-US" sz="2400" dirty="0" smtClean="0"/>
              <a:t>in </a:t>
            </a:r>
            <a:r>
              <a:rPr lang="en-US" altLang="en-US" sz="2400" i="1" dirty="0" err="1"/>
              <a:t>linehaul</a:t>
            </a:r>
            <a:r>
              <a:rPr lang="en-US" altLang="en-US" sz="2400" i="1" dirty="0"/>
              <a:t> load </a:t>
            </a:r>
            <a:r>
              <a:rPr lang="en-US" altLang="en-US" sz="2400" dirty="0" smtClean="0"/>
              <a:t>part of different shipments each owned by a </a:t>
            </a:r>
            <a:r>
              <a:rPr lang="en-US" altLang="en-US" sz="2400" dirty="0"/>
              <a:t>separate firms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Containers </a:t>
            </a:r>
            <a:r>
              <a:rPr lang="en-US" altLang="en-US" sz="2400" dirty="0"/>
              <a:t>pay </a:t>
            </a:r>
            <a:r>
              <a:rPr lang="en-US" altLang="en-US" sz="2400" dirty="0" smtClean="0"/>
              <a:t>DC for storage time</a:t>
            </a:r>
          </a:p>
        </p:txBody>
      </p:sp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5119914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809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591933" cy="8382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Load Bids</a:t>
            </a:r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0" y="1219200"/>
            <a:ext cx="3657600" cy="5333999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400" i="1" dirty="0" smtClean="0"/>
              <a:t>Load bid</a:t>
            </a:r>
            <a:r>
              <a:rPr lang="en-US" altLang="en-US" sz="2400" dirty="0" smtClean="0"/>
              <a:t> is sum of container bids in load</a:t>
            </a:r>
          </a:p>
          <a:p>
            <a:r>
              <a:rPr lang="en-US" altLang="en-US" sz="2400" dirty="0"/>
              <a:t>L</a:t>
            </a:r>
            <a:r>
              <a:rPr lang="en-US" altLang="en-US" sz="2400" dirty="0" smtClean="0"/>
              <a:t>oads in a lane ordered by decreasing bid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en-US" sz="2400" dirty="0" smtClean="0"/>
              <a:t>Containers </a:t>
            </a:r>
            <a:r>
              <a:rPr lang="en-US" altLang="en-US" sz="2400" dirty="0"/>
              <a:t>bid for services of the DDVs used for their transport</a:t>
            </a:r>
          </a:p>
          <a:p>
            <a:pPr lvl="1"/>
            <a:r>
              <a:rPr lang="en-US" sz="2000" dirty="0"/>
              <a:t>Containers going to same DC compete to be in next transported load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Loads to different DCs competing to be selected by a DDV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DDVs competing with each other to select </a:t>
            </a:r>
            <a:r>
              <a:rPr lang="en-US" sz="2000" dirty="0" smtClean="0"/>
              <a:t>loads</a:t>
            </a:r>
            <a:endParaRPr lang="en-US" altLang="en-US" sz="2000" dirty="0"/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152400" y="1698331"/>
            <a:ext cx="25715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dirty="0" smtClean="0"/>
              <a:t>Single (1-D) Load</a:t>
            </a:r>
            <a:endParaRPr lang="en-US" altLang="en-US" dirty="0"/>
          </a:p>
        </p:txBody>
      </p:sp>
      <p:sp>
        <p:nvSpPr>
          <p:cNvPr id="23557" name="Text Box 6"/>
          <p:cNvSpPr txBox="1">
            <a:spLocks noChangeArrowheads="1"/>
          </p:cNvSpPr>
          <p:nvPr/>
        </p:nvSpPr>
        <p:spPr bwMode="auto">
          <a:xfrm rot="16200000">
            <a:off x="-1045586" y="4180800"/>
            <a:ext cx="2947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altLang="en-US" dirty="0"/>
              <a:t>Multiple Loads at DC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796" y="1373639"/>
            <a:ext cx="2333216" cy="1111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4" y="2474457"/>
            <a:ext cx="4352925" cy="4172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624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DDV Protocol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/>
            <a:r>
              <a:rPr lang="en-US" altLang="en-US" sz="2400" dirty="0" smtClean="0"/>
              <a:t>Determines which DDV is used to transport what load at what DC</a:t>
            </a:r>
          </a:p>
          <a:p>
            <a:pPr marL="533400" indent="-533400" eaLnBrk="1" hangingPunct="1"/>
            <a:r>
              <a:rPr lang="en-US" altLang="en-US" sz="2400" dirty="0" smtClean="0"/>
              <a:t>Goal for DDV operation:</a:t>
            </a:r>
          </a:p>
          <a:p>
            <a:pPr marL="914400" lvl="1" indent="-457200" eaLnBrk="1" hangingPunct="1"/>
            <a:r>
              <a:rPr lang="en-US" altLang="en-US" sz="2000" dirty="0" smtClean="0"/>
              <a:t>Try to match the load that values transport the highest with the DDV that can provide that transport service at the least cost</a:t>
            </a:r>
          </a:p>
          <a:p>
            <a:pPr marL="533400" indent="-533400" eaLnBrk="1" hangingPunct="1"/>
            <a:r>
              <a:rPr lang="en-US" altLang="en-US" sz="2400" dirty="0" smtClean="0"/>
              <a:t>Protocol:</a:t>
            </a:r>
          </a:p>
          <a:p>
            <a:pPr marL="914400" lvl="1" indent="-457200" eaLnBrk="1" hangingPunct="1">
              <a:buSzPct val="75000"/>
              <a:buFont typeface="Wingdings" pitchFamily="2" charset="2"/>
              <a:buAutoNum type="arabicPeriod"/>
            </a:pPr>
            <a:r>
              <a:rPr lang="en-US" altLang="en-US" sz="2000" b="1" dirty="0" smtClean="0">
                <a:cs typeface="Times New Roman" pitchFamily="18" charset="0"/>
              </a:rPr>
              <a:t>Priority for Accepting Loads:</a:t>
            </a:r>
            <a:r>
              <a:rPr lang="en-US" altLang="en-US" sz="2000" dirty="0" smtClean="0">
                <a:cs typeface="Times New Roman" pitchFamily="18" charset="0"/>
              </a:rPr>
              <a:t> Opportunity to accept or reject load based on </a:t>
            </a:r>
            <a:r>
              <a:rPr lang="en-US" altLang="en-US" sz="2000" smtClean="0">
                <a:cs typeface="Times New Roman" pitchFamily="18" charset="0"/>
              </a:rPr>
              <a:t>DDV’s expected arrival </a:t>
            </a:r>
            <a:r>
              <a:rPr lang="en-US" altLang="en-US" sz="2000" dirty="0" smtClean="0">
                <a:cs typeface="Times New Roman" pitchFamily="18" charset="0"/>
              </a:rPr>
              <a:t>time at DC</a:t>
            </a:r>
            <a:endParaRPr lang="en-US" altLang="en-US" sz="2000" dirty="0" smtClean="0"/>
          </a:p>
          <a:p>
            <a:pPr marL="914400" lvl="1" indent="-457200" eaLnBrk="1" hangingPunct="1">
              <a:buSzPct val="75000"/>
              <a:buFont typeface="Wingdings" pitchFamily="2" charset="2"/>
              <a:buAutoNum type="arabicPeriod"/>
            </a:pPr>
            <a:r>
              <a:rPr lang="en-US" altLang="en-US" sz="2000" b="1" dirty="0" smtClean="0">
                <a:cs typeface="Times New Roman" pitchFamily="18" charset="0"/>
              </a:rPr>
              <a:t>Reneging:</a:t>
            </a:r>
            <a:r>
              <a:rPr lang="en-US" altLang="en-US" sz="2000" dirty="0" smtClean="0">
                <a:cs typeface="Times New Roman" pitchFamily="18" charset="0"/>
              </a:rPr>
              <a:t> </a:t>
            </a:r>
            <a:r>
              <a:rPr lang="en-US" altLang="en-US" sz="2000" dirty="0" smtClean="0"/>
              <a:t>After reneging, DDV cannot again accept same load until all other DDVs have rejected it</a:t>
            </a:r>
          </a:p>
        </p:txBody>
      </p:sp>
    </p:spTree>
    <p:extLst>
      <p:ext uri="{BB962C8B-B14F-4D97-AF65-F5344CB8AC3E}">
        <p14:creationId xmlns:p14="http://schemas.microsoft.com/office/powerpoint/2010/main" val="259813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Times New Roman" pitchFamily="18" charset="0"/>
              </a:rPr>
              <a:t>1. Priority for Accepting Loads</a:t>
            </a:r>
          </a:p>
        </p:txBody>
      </p:sp>
      <p:graphicFrame>
        <p:nvGraphicFramePr>
          <p:cNvPr id="178179" name="Object 3"/>
          <p:cNvGraphicFramePr>
            <a:graphicFrameLocks noGrp="1" noChangeAspect="1"/>
          </p:cNvGraphicFramePr>
          <p:nvPr>
            <p:ph type="clipArt" sz="half" idx="1"/>
          </p:nvPr>
        </p:nvGraphicFramePr>
        <p:xfrm>
          <a:off x="1376363" y="1676400"/>
          <a:ext cx="3495675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name="Visio" r:id="rId3" imgW="1752480" imgH="2215440" progId="Visio.Drawing.6">
                  <p:embed/>
                </p:oleObj>
              </mc:Choice>
              <mc:Fallback>
                <p:oleObj name="Visio" r:id="rId3" imgW="1752480" imgH="22154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6363" y="1676400"/>
                        <a:ext cx="3495675" cy="441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81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1676400"/>
            <a:ext cx="4038600" cy="4419600"/>
          </a:xfrm>
        </p:spPr>
        <p:txBody>
          <a:bodyPr/>
          <a:lstStyle/>
          <a:p>
            <a:r>
              <a:rPr lang="en-US" altLang="en-US" sz="2400" dirty="0">
                <a:cs typeface="Times New Roman" pitchFamily="18" charset="0"/>
              </a:rPr>
              <a:t>Opportunity to accept or reject load based on </a:t>
            </a:r>
            <a:r>
              <a:rPr lang="en-US" altLang="en-US" sz="2400" dirty="0" smtClean="0">
                <a:cs typeface="Times New Roman" pitchFamily="18" charset="0"/>
              </a:rPr>
              <a:t>DDV’s arrival </a:t>
            </a:r>
            <a:r>
              <a:rPr lang="en-US" altLang="en-US" sz="2400" dirty="0">
                <a:cs typeface="Times New Roman" pitchFamily="18" charset="0"/>
              </a:rPr>
              <a:t>time at DC</a:t>
            </a:r>
          </a:p>
          <a:p>
            <a:r>
              <a:rPr lang="en-US" altLang="en-US" sz="2400" dirty="0" smtClean="0">
                <a:cs typeface="Times New Roman" pitchFamily="18" charset="0"/>
              </a:rPr>
              <a:t>DDV’s portion </a:t>
            </a:r>
            <a:r>
              <a:rPr lang="en-US" altLang="en-US" sz="2400" dirty="0">
                <a:cs typeface="Times New Roman" pitchFamily="18" charset="0"/>
              </a:rPr>
              <a:t>of load bid fixed after acceptance</a:t>
            </a:r>
          </a:p>
          <a:p>
            <a:r>
              <a:rPr lang="en-US" altLang="en-US" sz="2400" dirty="0">
                <a:cs typeface="Times New Roman" pitchFamily="18" charset="0"/>
              </a:rPr>
              <a:t>If all </a:t>
            </a:r>
            <a:r>
              <a:rPr lang="en-US" altLang="en-US" sz="2400" dirty="0" smtClean="0">
                <a:cs typeface="Times New Roman" pitchFamily="18" charset="0"/>
              </a:rPr>
              <a:t>DDVs reject </a:t>
            </a:r>
            <a:r>
              <a:rPr lang="en-US" altLang="en-US" sz="2400" dirty="0">
                <a:cs typeface="Times New Roman" pitchFamily="18" charset="0"/>
              </a:rPr>
              <a:t>load, then it’s posted at DC and available for any </a:t>
            </a:r>
            <a:r>
              <a:rPr lang="en-US" altLang="en-US" sz="2400" dirty="0" smtClean="0">
                <a:cs typeface="Times New Roman" pitchFamily="18" charset="0"/>
              </a:rPr>
              <a:t>DDV to </a:t>
            </a:r>
            <a:r>
              <a:rPr lang="en-US" altLang="en-US" sz="2400" dirty="0">
                <a:cs typeface="Times New Roman" pitchFamily="18" charset="0"/>
              </a:rPr>
              <a:t>accept</a:t>
            </a:r>
          </a:p>
          <a:p>
            <a:pPr>
              <a:buFont typeface="Wingdings" pitchFamily="2" charset="2"/>
              <a:buNone/>
            </a:pPr>
            <a:endParaRPr lang="en-US" altLang="en-US" sz="1800" dirty="0"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altLang="en-US" sz="2000" dirty="0">
                <a:cs typeface="Times New Roman" pitchFamily="18" charset="0"/>
              </a:rPr>
              <a:t>Load at DC 7</a:t>
            </a:r>
          </a:p>
        </p:txBody>
      </p:sp>
    </p:spTree>
    <p:extLst>
      <p:ext uri="{BB962C8B-B14F-4D97-AF65-F5344CB8AC3E}">
        <p14:creationId xmlns:p14="http://schemas.microsoft.com/office/powerpoint/2010/main" val="327273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2. Reneging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638800" y="1676400"/>
            <a:ext cx="3352800" cy="4419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dirty="0"/>
              <a:t>After reneging, </a:t>
            </a:r>
            <a:r>
              <a:rPr lang="en-US" altLang="en-US" sz="2400" dirty="0" smtClean="0"/>
              <a:t>DDV cannot </a:t>
            </a:r>
            <a:r>
              <a:rPr lang="en-US" altLang="en-US" sz="2400" dirty="0"/>
              <a:t>again accept same load until all other </a:t>
            </a:r>
            <a:r>
              <a:rPr lang="en-US" altLang="en-US" sz="2400" dirty="0" smtClean="0"/>
              <a:t>DDVs have </a:t>
            </a:r>
            <a:r>
              <a:rPr lang="en-US" altLang="en-US" sz="2400" dirty="0"/>
              <a:t>rejected it </a:t>
            </a:r>
            <a:endParaRPr lang="en-US" altLang="en-US" sz="2400" dirty="0"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US" altLang="en-US" sz="1400" dirty="0"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 dirty="0"/>
              <a:t>Near and far </a:t>
            </a:r>
            <a:r>
              <a:rPr lang="en-US" altLang="en-US" sz="2000" dirty="0" smtClean="0"/>
              <a:t>DDV accept </a:t>
            </a:r>
            <a:r>
              <a:rPr lang="en-US" altLang="en-US" sz="2000" dirty="0"/>
              <a:t>high and low bids, </a:t>
            </a:r>
            <a:r>
              <a:rPr lang="en-US" altLang="en-US" sz="2000" dirty="0" smtClean="0"/>
              <a:t>respectively</a:t>
            </a:r>
            <a:endParaRPr lang="en-US" altLang="en-US" sz="20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 dirty="0"/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 dirty="0"/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 dirty="0"/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 dirty="0"/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 dirty="0"/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 dirty="0"/>
              <a:t> </a:t>
            </a:r>
          </a:p>
        </p:txBody>
      </p:sp>
      <p:graphicFrame>
        <p:nvGraphicFramePr>
          <p:cNvPr id="156679" name="Object 7"/>
          <p:cNvGraphicFramePr>
            <a:graphicFrameLocks noGrp="1" noChangeAspect="1"/>
          </p:cNvGraphicFramePr>
          <p:nvPr>
            <p:ph type="chart" sz="half" idx="1"/>
          </p:nvPr>
        </p:nvGraphicFramePr>
        <p:xfrm>
          <a:off x="1219200" y="2773363"/>
          <a:ext cx="3810000" cy="222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" name="Visio" r:id="rId3" imgW="3736080" imgH="2182320" progId="Visio.Drawing.6">
                  <p:embed/>
                </p:oleObj>
              </mc:Choice>
              <mc:Fallback>
                <p:oleObj name="Visio" r:id="rId3" imgW="3736080" imgH="21823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773363"/>
                        <a:ext cx="3810000" cy="222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294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2. Reneging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638800" y="1676400"/>
            <a:ext cx="3352800" cy="4419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dirty="0"/>
              <a:t>After reneging, DDV cannot again accept same load until all other DDVs have rejected it </a:t>
            </a:r>
            <a:endParaRPr lang="en-US" altLang="en-US" sz="2400" dirty="0"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US" altLang="en-US" sz="1400" dirty="0"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 dirty="0"/>
              <a:t>Near and far </a:t>
            </a:r>
            <a:r>
              <a:rPr lang="en-US" altLang="en-US" sz="2000" dirty="0" smtClean="0"/>
              <a:t>DDVs accept </a:t>
            </a:r>
            <a:r>
              <a:rPr lang="en-US" altLang="en-US" sz="2000" dirty="0"/>
              <a:t>high and low bids, </a:t>
            </a:r>
            <a:r>
              <a:rPr lang="en-US" altLang="en-US" sz="2000" dirty="0" smtClean="0"/>
              <a:t>respectively</a:t>
            </a:r>
            <a:endParaRPr lang="en-US" altLang="en-US" sz="20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 dirty="0"/>
              <a:t>Low bid now increases beyond high bid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 dirty="0"/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 dirty="0"/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 dirty="0"/>
              <a:t> </a:t>
            </a:r>
          </a:p>
        </p:txBody>
      </p:sp>
      <p:graphicFrame>
        <p:nvGraphicFramePr>
          <p:cNvPr id="196612" name="Object 4"/>
          <p:cNvGraphicFramePr>
            <a:graphicFrameLocks noGrp="1" noChangeAspect="1"/>
          </p:cNvGraphicFramePr>
          <p:nvPr>
            <p:ph type="chart" sz="half" idx="1"/>
          </p:nvPr>
        </p:nvGraphicFramePr>
        <p:xfrm>
          <a:off x="1219200" y="2773363"/>
          <a:ext cx="3810000" cy="222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3" name="Visio" r:id="rId3" imgW="3736080" imgH="2182320" progId="Visio.Drawing.6">
                  <p:embed/>
                </p:oleObj>
              </mc:Choice>
              <mc:Fallback>
                <p:oleObj name="Visio" r:id="rId3" imgW="3736080" imgH="21823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773363"/>
                        <a:ext cx="3810000" cy="2225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763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Dirt-to-Dirt Logistics Costs</a:t>
            </a:r>
            <a:endParaRPr lang="en-US" sz="4000" dirty="0"/>
          </a:p>
        </p:txBody>
      </p:sp>
      <p:sp>
        <p:nvSpPr>
          <p:cNvPr id="11" name="Rectangle 10"/>
          <p:cNvSpPr/>
          <p:nvPr/>
        </p:nvSpPr>
        <p:spPr>
          <a:xfrm>
            <a:off x="152400" y="6171557"/>
            <a:ext cx="27560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($/ton-mi relative to water)</a:t>
            </a:r>
            <a:endParaRPr lang="en-US" dirty="0"/>
          </a:p>
        </p:txBody>
      </p:sp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76332"/>
            <a:ext cx="6506528" cy="4955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00200"/>
            <a:ext cx="114204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00200"/>
            <a:ext cx="114204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968" y="1904999"/>
            <a:ext cx="2346960" cy="639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934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2. Reneging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638800" y="1676400"/>
            <a:ext cx="3352800" cy="4419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dirty="0"/>
              <a:t>After reneging, DDV cannot again accept same load until all other DDVs have rejected it </a:t>
            </a:r>
            <a:endParaRPr lang="en-US" altLang="en-US" sz="2400" dirty="0"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US" altLang="en-US" sz="1400" dirty="0"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 dirty="0"/>
              <a:t>Near and far </a:t>
            </a:r>
            <a:r>
              <a:rPr lang="en-US" altLang="en-US" sz="2000" dirty="0" smtClean="0"/>
              <a:t>DDVs accept </a:t>
            </a:r>
            <a:r>
              <a:rPr lang="en-US" altLang="en-US" sz="2000" dirty="0"/>
              <a:t>high and low bids, </a:t>
            </a:r>
            <a:r>
              <a:rPr lang="en-US" altLang="en-US" sz="2000" dirty="0" smtClean="0"/>
              <a:t>respectively</a:t>
            </a:r>
            <a:endParaRPr lang="en-US" altLang="en-US" sz="20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 dirty="0"/>
              <a:t>Low bid now increases beyond high bid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 dirty="0" smtClean="0"/>
              <a:t>DDVs agree </a:t>
            </a:r>
            <a:r>
              <a:rPr lang="en-US" altLang="en-US" sz="2000" dirty="0"/>
              <a:t>to renege (since far </a:t>
            </a:r>
            <a:r>
              <a:rPr lang="en-US" altLang="en-US" sz="2000" dirty="0" smtClean="0"/>
              <a:t>DDV’s portion </a:t>
            </a:r>
            <a:r>
              <a:rPr lang="en-US" altLang="en-US" sz="2000" dirty="0"/>
              <a:t>fixed at $50)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 dirty="0"/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 dirty="0"/>
              <a:t> </a:t>
            </a:r>
          </a:p>
        </p:txBody>
      </p:sp>
      <p:graphicFrame>
        <p:nvGraphicFramePr>
          <p:cNvPr id="197638" name="Object 6"/>
          <p:cNvGraphicFramePr>
            <a:graphicFrameLocks noGrp="1" noChangeAspect="1"/>
          </p:cNvGraphicFramePr>
          <p:nvPr>
            <p:ph type="chart" sz="half" idx="1"/>
          </p:nvPr>
        </p:nvGraphicFramePr>
        <p:xfrm>
          <a:off x="1219200" y="2773363"/>
          <a:ext cx="3810000" cy="222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7" name="Visio" r:id="rId3" imgW="3736080" imgH="2182320" progId="Visio.Drawing.6">
                  <p:embed/>
                </p:oleObj>
              </mc:Choice>
              <mc:Fallback>
                <p:oleObj name="Visio" r:id="rId3" imgW="3736080" imgH="21823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773363"/>
                        <a:ext cx="3810000" cy="222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444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2. Reneging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638800" y="1676400"/>
            <a:ext cx="3352800" cy="4419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dirty="0"/>
              <a:t>After reneging, DDV cannot again accept same load until all other DDVs have rejected it </a:t>
            </a:r>
            <a:endParaRPr lang="en-US" altLang="en-US" sz="2400" dirty="0"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US" altLang="en-US" sz="1400" dirty="0"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 dirty="0"/>
              <a:t>Near and far </a:t>
            </a:r>
            <a:r>
              <a:rPr lang="en-US" altLang="en-US" sz="2000" dirty="0" smtClean="0"/>
              <a:t>DDVs accept </a:t>
            </a:r>
            <a:r>
              <a:rPr lang="en-US" altLang="en-US" sz="2000" dirty="0"/>
              <a:t>high and low bids, </a:t>
            </a:r>
            <a:r>
              <a:rPr lang="en-US" altLang="en-US" sz="2000" dirty="0" smtClean="0"/>
              <a:t>respectively</a:t>
            </a:r>
            <a:endParaRPr lang="en-US" altLang="en-US" sz="20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 dirty="0"/>
              <a:t>Low bid now increases beyond high bid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 dirty="0" smtClean="0"/>
              <a:t>DDVs agree </a:t>
            </a:r>
            <a:r>
              <a:rPr lang="en-US" altLang="en-US" sz="2000" dirty="0"/>
              <a:t>to renege (since far </a:t>
            </a:r>
            <a:r>
              <a:rPr lang="en-US" altLang="en-US" sz="2000" dirty="0" smtClean="0"/>
              <a:t>DDV’s portion </a:t>
            </a:r>
            <a:r>
              <a:rPr lang="en-US" altLang="en-US" sz="2000" dirty="0"/>
              <a:t>fixed at $50)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 dirty="0"/>
              <a:t>Near </a:t>
            </a:r>
            <a:r>
              <a:rPr lang="en-US" altLang="en-US" sz="2000" dirty="0" smtClean="0"/>
              <a:t>DDV accepts </a:t>
            </a:r>
            <a:r>
              <a:rPr lang="en-US" altLang="en-US" sz="2000" dirty="0"/>
              <a:t>$200 bid and far </a:t>
            </a:r>
            <a:r>
              <a:rPr lang="en-US" altLang="en-US" sz="2000" dirty="0" smtClean="0"/>
              <a:t>DDV $100 </a:t>
            </a:r>
            <a:r>
              <a:rPr lang="en-US" altLang="en-US" sz="2000" dirty="0"/>
              <a:t>bid</a:t>
            </a:r>
          </a:p>
        </p:txBody>
      </p:sp>
      <p:graphicFrame>
        <p:nvGraphicFramePr>
          <p:cNvPr id="198662" name="Object 6"/>
          <p:cNvGraphicFramePr>
            <a:graphicFrameLocks noGrp="1" noChangeAspect="1"/>
          </p:cNvGraphicFramePr>
          <p:nvPr>
            <p:ph type="chart" sz="half" idx="1"/>
          </p:nvPr>
        </p:nvGraphicFramePr>
        <p:xfrm>
          <a:off x="1219200" y="2773363"/>
          <a:ext cx="3810000" cy="222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1" name="Visio" r:id="rId3" imgW="3736080" imgH="2182320" progId="Visio.Drawing.6">
                  <p:embed/>
                </p:oleObj>
              </mc:Choice>
              <mc:Fallback>
                <p:oleObj name="Visio" r:id="rId3" imgW="3736080" imgH="21823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773363"/>
                        <a:ext cx="3810000" cy="222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640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Container Protocol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33400" indent="-533400" eaLnBrk="1" hangingPunct="1">
              <a:lnSpc>
                <a:spcPct val="90000"/>
              </a:lnSpc>
            </a:pPr>
            <a:r>
              <a:rPr lang="en-US" altLang="en-US" sz="2400" dirty="0" smtClean="0"/>
              <a:t>Determines which containers selected to join load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altLang="en-US" sz="2400" dirty="0" smtClean="0"/>
              <a:t>Goal for container selection:</a:t>
            </a:r>
          </a:p>
          <a:p>
            <a:pPr marL="914400" lvl="1" indent="-457200" eaLnBrk="1" hangingPunct="1">
              <a:lnSpc>
                <a:spcPct val="90000"/>
              </a:lnSpc>
            </a:pPr>
            <a:r>
              <a:rPr lang="en-US" altLang="en-US" sz="2000" dirty="0" smtClean="0"/>
              <a:t>Encourage a container to submit a bid that represents its true value for transport as soon possible, thereby allowing DDVs to be more responsive and discouraging multiple-bid auction-like behavior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altLang="en-US" sz="2400" dirty="0" smtClean="0"/>
              <a:t>Protocol:</a:t>
            </a:r>
          </a:p>
          <a:p>
            <a:pPr marL="914400" lvl="1" indent="-457200">
              <a:lnSpc>
                <a:spcPct val="90000"/>
              </a:lnSpc>
              <a:buSzPct val="75000"/>
              <a:buFont typeface="Wingdings" pitchFamily="2" charset="2"/>
              <a:buAutoNum type="arabicPeriod"/>
            </a:pPr>
            <a:r>
              <a:rPr lang="en-US" altLang="en-US" sz="2000" b="1" dirty="0" smtClean="0">
                <a:cs typeface="Times New Roman" pitchFamily="18" charset="0"/>
              </a:rPr>
              <a:t>Load Formation:</a:t>
            </a:r>
            <a:r>
              <a:rPr lang="en-US" altLang="en-US" sz="2000" dirty="0" smtClean="0">
                <a:cs typeface="Times New Roman" pitchFamily="18" charset="0"/>
              </a:rPr>
              <a:t> Bid </a:t>
            </a:r>
            <a:r>
              <a:rPr lang="en-US" sz="2000" dirty="0" smtClean="0"/>
              <a:t>per </a:t>
            </a:r>
            <a:r>
              <a:rPr lang="en-US" sz="2000" dirty="0"/>
              <a:t>unit area of each container used by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2-D bin-packing </a:t>
            </a:r>
            <a:r>
              <a:rPr lang="en-US" sz="2000" dirty="0"/>
              <a:t>heuristic to form loads</a:t>
            </a:r>
            <a:endParaRPr lang="en-US" altLang="en-US" sz="2000" dirty="0" smtClean="0"/>
          </a:p>
          <a:p>
            <a:pPr marL="914400" lvl="1" indent="-457200">
              <a:lnSpc>
                <a:spcPct val="90000"/>
              </a:lnSpc>
              <a:buSzPct val="75000"/>
              <a:buFont typeface="Wingdings" pitchFamily="2" charset="2"/>
              <a:buAutoNum type="arabicPeriod"/>
            </a:pPr>
            <a:r>
              <a:rPr lang="en-US" altLang="en-US" sz="2000" b="1" dirty="0" smtClean="0">
                <a:cs typeface="Times New Roman" pitchFamily="18" charset="0"/>
              </a:rPr>
              <a:t>Allocation of Load Bid:</a:t>
            </a:r>
            <a:r>
              <a:rPr lang="en-US" altLang="en-US" sz="2000" dirty="0" smtClean="0">
                <a:cs typeface="Times New Roman" pitchFamily="18" charset="0"/>
              </a:rPr>
              <a:t> </a:t>
            </a:r>
            <a:r>
              <a:rPr lang="en-US" altLang="en-US" sz="2000" dirty="0">
                <a:cs typeface="Times New Roman" pitchFamily="18" charset="0"/>
              </a:rPr>
              <a:t>A</a:t>
            </a:r>
            <a:r>
              <a:rPr lang="en-US" altLang="en-US" sz="2000" dirty="0" smtClean="0">
                <a:cs typeface="Times New Roman" pitchFamily="18" charset="0"/>
              </a:rPr>
              <a:t>fter acceptance, </a:t>
            </a:r>
            <a:r>
              <a:rPr lang="en-US" altLang="en-US" sz="2000" dirty="0">
                <a:cs typeface="Times New Roman" pitchFamily="18" charset="0"/>
              </a:rPr>
              <a:t>DDV’s </a:t>
            </a:r>
            <a:r>
              <a:rPr lang="en-US" altLang="en-US" sz="2000" dirty="0" smtClean="0">
                <a:cs typeface="Times New Roman" pitchFamily="18" charset="0"/>
              </a:rPr>
              <a:t>portion of load bid does not increase </a:t>
            </a:r>
            <a:r>
              <a:rPr lang="en-US" sz="2000" dirty="0" smtClean="0"/>
              <a:t>and bids </a:t>
            </a:r>
            <a:r>
              <a:rPr lang="en-US" sz="2000" dirty="0"/>
              <a:t>of any subsequent containers joining load allocated to original </a:t>
            </a:r>
            <a:r>
              <a:rPr lang="en-US" sz="2000" dirty="0" smtClean="0"/>
              <a:t>containers</a:t>
            </a:r>
            <a:endParaRPr lang="en-US" altLang="en-US" sz="2000" dirty="0" smtClean="0"/>
          </a:p>
          <a:p>
            <a:pPr marL="914400" lvl="1" indent="-457200">
              <a:lnSpc>
                <a:spcPct val="90000"/>
              </a:lnSpc>
              <a:buSzPct val="75000"/>
              <a:buFont typeface="Wingdings" pitchFamily="2" charset="2"/>
              <a:buAutoNum type="arabicPeriod"/>
            </a:pPr>
            <a:r>
              <a:rPr lang="en-US" altLang="en-US" sz="2000" b="1" dirty="0" smtClean="0">
                <a:cs typeface="Times New Roman" pitchFamily="18" charset="0"/>
              </a:rPr>
              <a:t>Withdrawal and Rebidding:</a:t>
            </a:r>
            <a:r>
              <a:rPr lang="en-US" altLang="en-US" sz="2000" dirty="0" smtClean="0">
                <a:cs typeface="Times New Roman" pitchFamily="18" charset="0"/>
              </a:rPr>
              <a:t> C</a:t>
            </a:r>
            <a:r>
              <a:rPr lang="en-US" sz="2000" dirty="0" smtClean="0"/>
              <a:t>ontainers </a:t>
            </a:r>
            <a:r>
              <a:rPr lang="en-US" sz="2000" dirty="0"/>
              <a:t>that withdraw or rejoin load charged </a:t>
            </a:r>
            <a:r>
              <a:rPr lang="en-US" sz="2000" dirty="0" smtClean="0"/>
              <a:t>their previous </a:t>
            </a:r>
            <a:r>
              <a:rPr lang="en-US" sz="2000" dirty="0"/>
              <a:t>bid amounts in addition to current bid</a:t>
            </a:r>
          </a:p>
          <a:p>
            <a:pPr marL="914400" lvl="1" indent="-457200" eaLnBrk="1" hangingPunct="1">
              <a:lnSpc>
                <a:spcPct val="90000"/>
              </a:lnSpc>
              <a:buSzPct val="75000"/>
              <a:buFont typeface="Wingdings" pitchFamily="2" charset="2"/>
              <a:buAutoNum type="arabicPeriod"/>
            </a:pPr>
            <a:endParaRPr lang="en-US" altLang="en-US" sz="2000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76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1. Load Formation</a:t>
            </a:r>
          </a:p>
        </p:txBody>
      </p:sp>
      <p:sp>
        <p:nvSpPr>
          <p:cNvPr id="1822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114800" y="1676400"/>
            <a:ext cx="4876800" cy="4419600"/>
          </a:xfrm>
        </p:spPr>
        <p:txBody>
          <a:bodyPr/>
          <a:lstStyle/>
          <a:p>
            <a:r>
              <a:rPr lang="en-US" altLang="en-US" sz="2400" dirty="0" smtClean="0">
                <a:cs typeface="Times New Roman" pitchFamily="18" charset="0"/>
              </a:rPr>
              <a:t>Containers assigned </a:t>
            </a:r>
            <a:r>
              <a:rPr lang="en-US" altLang="en-US" sz="2400" dirty="0">
                <a:cs typeface="Times New Roman" pitchFamily="18" charset="0"/>
              </a:rPr>
              <a:t>to load that maximizes resulting load bid</a:t>
            </a:r>
          </a:p>
          <a:p>
            <a:r>
              <a:rPr lang="en-US" altLang="en-US" sz="2400" dirty="0" smtClean="0">
                <a:cs typeface="Times New Roman" pitchFamily="18" charset="0"/>
              </a:rPr>
              <a:t>Containers can </a:t>
            </a:r>
            <a:r>
              <a:rPr lang="en-US" altLang="en-US" sz="2400" dirty="0">
                <a:cs typeface="Times New Roman" pitchFamily="18" charset="0"/>
              </a:rPr>
              <a:t>bid as soon as they are at or inbound to DC</a:t>
            </a:r>
          </a:p>
        </p:txBody>
      </p:sp>
      <p:sp>
        <p:nvSpPr>
          <p:cNvPr id="182280" name="Rectangle 8"/>
          <p:cNvSpPr>
            <a:spLocks noChangeArrowheads="1"/>
          </p:cNvSpPr>
          <p:nvPr/>
        </p:nvSpPr>
        <p:spPr bwMode="auto">
          <a:xfrm>
            <a:off x="3314700" y="2676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82285" name="Object 13"/>
          <p:cNvGraphicFramePr>
            <a:graphicFrameLocks noGrp="1" noChangeAspect="1"/>
          </p:cNvGraphicFramePr>
          <p:nvPr>
            <p:ph type="clipArt" sz="half" idx="1"/>
            <p:extLst>
              <p:ext uri="{D42A27DB-BD31-4B8C-83A1-F6EECF244321}">
                <p14:modId xmlns:p14="http://schemas.microsoft.com/office/powerpoint/2010/main" val="2351633140"/>
              </p:ext>
            </p:extLst>
          </p:nvPr>
        </p:nvGraphicFramePr>
        <p:xfrm>
          <a:off x="685800" y="2590800"/>
          <a:ext cx="8051800" cy="314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5" name="Visio" r:id="rId3" imgW="6142823" imgH="2398140" progId="Visio.Drawing.11">
                  <p:embed/>
                </p:oleObj>
              </mc:Choice>
              <mc:Fallback>
                <p:oleObj name="Visio" r:id="rId3" imgW="6142823" imgH="239814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590800"/>
                        <a:ext cx="8051800" cy="3144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70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cs typeface="Times New Roman" pitchFamily="18" charset="0"/>
              </a:rPr>
              <a:t>2. Allocation of Load Bid</a:t>
            </a:r>
            <a:endParaRPr lang="en-US" altLang="en-US"/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1676400"/>
            <a:ext cx="7772400" cy="1371600"/>
          </a:xfrm>
        </p:spPr>
        <p:txBody>
          <a:bodyPr/>
          <a:lstStyle/>
          <a:p>
            <a:r>
              <a:rPr lang="en-US" altLang="en-US" sz="2400" dirty="0" smtClean="0">
                <a:cs typeface="Times New Roman" pitchFamily="18" charset="0"/>
              </a:rPr>
              <a:t>DDV’s portion </a:t>
            </a:r>
            <a:r>
              <a:rPr lang="en-US" altLang="en-US" sz="2400" dirty="0">
                <a:cs typeface="Times New Roman" pitchFamily="18" charset="0"/>
              </a:rPr>
              <a:t>of load bid fixed after acceptance</a:t>
            </a:r>
          </a:p>
          <a:p>
            <a:r>
              <a:rPr lang="en-US" altLang="en-US" sz="2400" dirty="0">
                <a:cs typeface="Times New Roman" pitchFamily="18" charset="0"/>
              </a:rPr>
              <a:t>Subsequent increases in bid allocated to </a:t>
            </a:r>
            <a:r>
              <a:rPr lang="en-US" altLang="en-US" sz="2400" dirty="0" smtClean="0">
                <a:cs typeface="Times New Roman" pitchFamily="18" charset="0"/>
              </a:rPr>
              <a:t>container in </a:t>
            </a:r>
            <a:r>
              <a:rPr lang="en-US" altLang="en-US" sz="2400" dirty="0">
                <a:cs typeface="Times New Roman" pitchFamily="18" charset="0"/>
              </a:rPr>
              <a:t>load (and remain in load) at time of acceptance</a:t>
            </a:r>
            <a:r>
              <a:rPr lang="en-US" altLang="en-US" sz="2400" dirty="0"/>
              <a:t> </a:t>
            </a:r>
          </a:p>
        </p:txBody>
      </p:sp>
      <p:sp>
        <p:nvSpPr>
          <p:cNvPr id="183302" name="Rectangle 6"/>
          <p:cNvSpPr>
            <a:spLocks noChangeArrowheads="1"/>
          </p:cNvSpPr>
          <p:nvPr/>
        </p:nvSpPr>
        <p:spPr bwMode="auto">
          <a:xfrm>
            <a:off x="2114550" y="2176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3304" name="Rectangle 8"/>
          <p:cNvSpPr>
            <a:spLocks noChangeArrowheads="1"/>
          </p:cNvSpPr>
          <p:nvPr/>
        </p:nvSpPr>
        <p:spPr bwMode="auto">
          <a:xfrm>
            <a:off x="2228850" y="2514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3306" name="Rectangle 10"/>
          <p:cNvSpPr>
            <a:spLocks noChangeArrowheads="1"/>
          </p:cNvSpPr>
          <p:nvPr/>
        </p:nvSpPr>
        <p:spPr bwMode="auto">
          <a:xfrm>
            <a:off x="2228850" y="2519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3308" name="Rectangle 12"/>
          <p:cNvSpPr>
            <a:spLocks noChangeArrowheads="1"/>
          </p:cNvSpPr>
          <p:nvPr/>
        </p:nvSpPr>
        <p:spPr bwMode="auto">
          <a:xfrm>
            <a:off x="2228850" y="2505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34"/>
          <a:stretch>
            <a:fillRect/>
          </a:stretch>
        </p:blipFill>
        <p:spPr bwMode="auto">
          <a:xfrm>
            <a:off x="1371600" y="3124200"/>
            <a:ext cx="7357021" cy="294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531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Times New Roman" pitchFamily="18" charset="0"/>
              </a:rPr>
              <a:t>3. Withdrawal and Rebidding 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1524000"/>
            <a:ext cx="7772400" cy="838200"/>
          </a:xfrm>
        </p:spPr>
        <p:txBody>
          <a:bodyPr/>
          <a:lstStyle/>
          <a:p>
            <a:r>
              <a:rPr lang="en-US" altLang="en-US" sz="2400" dirty="0" smtClean="0">
                <a:cs typeface="Times New Roman" pitchFamily="18" charset="0"/>
              </a:rPr>
              <a:t>Containers that </a:t>
            </a:r>
            <a:r>
              <a:rPr lang="en-US" altLang="en-US" sz="2400" dirty="0">
                <a:cs typeface="Times New Roman" pitchFamily="18" charset="0"/>
              </a:rPr>
              <a:t>withdraw or rejoin load are charged previous bid amounts</a:t>
            </a:r>
            <a:endParaRPr lang="en-US" altLang="en-US" sz="2400" dirty="0"/>
          </a:p>
        </p:txBody>
      </p:sp>
      <p:sp>
        <p:nvSpPr>
          <p:cNvPr id="184324" name="Rectangle 4"/>
          <p:cNvSpPr>
            <a:spLocks noChangeArrowheads="1"/>
          </p:cNvSpPr>
          <p:nvPr/>
        </p:nvSpPr>
        <p:spPr bwMode="auto">
          <a:xfrm>
            <a:off x="2114550" y="2176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327" name="Rectangle 7"/>
          <p:cNvSpPr>
            <a:spLocks noChangeArrowheads="1"/>
          </p:cNvSpPr>
          <p:nvPr/>
        </p:nvSpPr>
        <p:spPr bwMode="auto">
          <a:xfrm>
            <a:off x="2114550" y="2009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329" name="Rectangle 9"/>
          <p:cNvSpPr>
            <a:spLocks noChangeArrowheads="1"/>
          </p:cNvSpPr>
          <p:nvPr/>
        </p:nvSpPr>
        <p:spPr bwMode="auto">
          <a:xfrm>
            <a:off x="2114550" y="2009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331" name="Rectangle 11"/>
          <p:cNvSpPr>
            <a:spLocks noChangeArrowheads="1"/>
          </p:cNvSpPr>
          <p:nvPr/>
        </p:nvSpPr>
        <p:spPr bwMode="auto">
          <a:xfrm>
            <a:off x="2114550" y="1847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333" name="Rectangle 13"/>
          <p:cNvSpPr>
            <a:spLocks noChangeArrowheads="1"/>
          </p:cNvSpPr>
          <p:nvPr/>
        </p:nvSpPr>
        <p:spPr bwMode="auto">
          <a:xfrm>
            <a:off x="2114550" y="1833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08" b="4088"/>
          <a:stretch>
            <a:fillRect/>
          </a:stretch>
        </p:blipFill>
        <p:spPr bwMode="auto">
          <a:xfrm>
            <a:off x="1295400" y="2332150"/>
            <a:ext cx="7086600" cy="4490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457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Agent-based Coordination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762000" y="4648200"/>
            <a:ext cx="8229600" cy="16764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Each container and </a:t>
            </a:r>
            <a:r>
              <a:rPr lang="en-US" altLang="en-US" sz="2800" dirty="0" smtClean="0"/>
              <a:t>each</a:t>
            </a:r>
            <a:r>
              <a:rPr lang="en-US" altLang="en-US" sz="2400" dirty="0" smtClean="0"/>
              <a:t> DDV controlled by a software agent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Agents: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provided with all load bids at DC and all DDV locations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can make side payments with each other</a:t>
            </a:r>
          </a:p>
        </p:txBody>
      </p:sp>
      <p:sp>
        <p:nvSpPr>
          <p:cNvPr id="34820" name="Rectangle 13"/>
          <p:cNvSpPr>
            <a:spLocks noChangeArrowheads="1"/>
          </p:cNvSpPr>
          <p:nvPr/>
        </p:nvSpPr>
        <p:spPr bwMode="auto">
          <a:xfrm>
            <a:off x="0" y="2205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18653"/>
            <a:ext cx="5791200" cy="278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416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2-D Load Formation: Select Containers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819400" cy="4525963"/>
          </a:xfrm>
        </p:spPr>
        <p:txBody>
          <a:bodyPr>
            <a:normAutofit/>
          </a:bodyPr>
          <a:lstStyle/>
          <a:p>
            <a:r>
              <a:rPr lang="en-US" sz="2600" dirty="0" smtClean="0"/>
              <a:t>Containers sorted based on decreasing per-unit bid value</a:t>
            </a:r>
          </a:p>
          <a:p>
            <a:r>
              <a:rPr lang="en-US" sz="2600" dirty="0" smtClean="0"/>
              <a:t>Selected until cumulative area = 50, capacity of module array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444" b="5102"/>
          <a:stretch/>
        </p:blipFill>
        <p:spPr bwMode="auto">
          <a:xfrm>
            <a:off x="3429000" y="1600199"/>
            <a:ext cx="5334000" cy="46982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7593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/>
          <a:lstStyle/>
          <a:p>
            <a:pPr algn="l"/>
            <a:r>
              <a:rPr lang="en-US" dirty="0" smtClean="0"/>
              <a:t>2-D Load Formation: Order Containers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Order sequence determined based on: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smtClean="0"/>
              <a:t>Length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smtClean="0"/>
              <a:t>Width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smtClean="0"/>
              <a:t>Bid</a:t>
            </a:r>
          </a:p>
          <a:p>
            <a:r>
              <a:rPr lang="en-US" sz="2400" dirty="0" smtClean="0"/>
              <a:t>Upper Bound (</a:t>
            </a:r>
            <a:r>
              <a:rPr lang="en-US" sz="2400" i="1" dirty="0" smtClean="0"/>
              <a:t>UB</a:t>
            </a:r>
            <a:r>
              <a:rPr lang="en-US" sz="2400" dirty="0" smtClean="0"/>
              <a:t>) = sum of bids of all containers</a:t>
            </a:r>
          </a:p>
          <a:p>
            <a:r>
              <a:rPr lang="en-US" sz="2400" dirty="0" smtClean="0"/>
              <a:t>May not be feasible to fit (pack) all containers into array (bin)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47" b="5463"/>
          <a:stretch/>
        </p:blipFill>
        <p:spPr bwMode="auto">
          <a:xfrm>
            <a:off x="5410200" y="1600200"/>
            <a:ext cx="3119704" cy="44874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9913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/>
          <a:lstStyle/>
          <a:p>
            <a:pPr algn="l"/>
            <a:r>
              <a:rPr lang="en-US" dirty="0" smtClean="0"/>
              <a:t>2-D Load Formation: Bin Packing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" y="1371600"/>
            <a:ext cx="3109483" cy="51054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200" i="1" dirty="0" smtClean="0"/>
              <a:t>Initial</a:t>
            </a:r>
            <a:r>
              <a:rPr lang="en-US" sz="2200" dirty="0" smtClean="0"/>
              <a:t>: Add containers based on order sequence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i="1" dirty="0" smtClean="0"/>
              <a:t>Re-check</a:t>
            </a:r>
            <a:r>
              <a:rPr lang="en-US" sz="2200" dirty="0" smtClean="0"/>
              <a:t>: try adding any cont. left out of initial load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i="1" dirty="0" smtClean="0"/>
              <a:t>Add more efficient</a:t>
            </a:r>
            <a:r>
              <a:rPr lang="en-US" sz="2200" dirty="0" smtClean="0"/>
              <a:t>: replace if more efficient cont. can be added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i="1" dirty="0" smtClean="0"/>
              <a:t>Add extras</a:t>
            </a:r>
            <a:r>
              <a:rPr lang="en-US" sz="2200" dirty="0" smtClean="0"/>
              <a:t>: insert cont. in any available space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i="1" dirty="0" smtClean="0"/>
              <a:t>Final</a:t>
            </a:r>
            <a:endParaRPr lang="en-US" sz="2200" i="1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683" y="1474862"/>
            <a:ext cx="5958317" cy="446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41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4000" dirty="0"/>
              <a:t>Economics of Driverless Vehicles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142875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Average cost </a:t>
            </a:r>
            <a:r>
              <a:rPr lang="en-US" sz="2400" dirty="0" smtClean="0"/>
              <a:t>(wage + benefits) of </a:t>
            </a:r>
            <a:r>
              <a:rPr lang="en-US" sz="2400" dirty="0"/>
              <a:t>FedEx driver (UPS = $45/</a:t>
            </a:r>
            <a:r>
              <a:rPr lang="en-US" sz="2400" dirty="0" err="1"/>
              <a:t>hr</a:t>
            </a:r>
            <a:r>
              <a:rPr lang="en-US" sz="2400" dirty="0"/>
              <a:t>) = </a:t>
            </a:r>
            <a:r>
              <a:rPr lang="en-US" sz="2400" dirty="0" smtClean="0"/>
              <a:t>$</a:t>
            </a:r>
            <a:r>
              <a:rPr lang="en-US" sz="2400" dirty="0"/>
              <a:t>27/</a:t>
            </a:r>
            <a:r>
              <a:rPr lang="en-US" sz="2400" dirty="0" err="1"/>
              <a:t>hr</a:t>
            </a:r>
            <a:r>
              <a:rPr lang="en-US" sz="2400" dirty="0"/>
              <a:t> x 2000 </a:t>
            </a:r>
            <a:r>
              <a:rPr lang="en-US" sz="2400" dirty="0" err="1"/>
              <a:t>hr</a:t>
            </a:r>
            <a:r>
              <a:rPr lang="en-US" sz="2400" dirty="0"/>
              <a:t>/</a:t>
            </a:r>
            <a:r>
              <a:rPr lang="en-US" sz="2400" dirty="0" err="1"/>
              <a:t>yr</a:t>
            </a:r>
            <a:r>
              <a:rPr lang="en-US" sz="2400" dirty="0"/>
              <a:t> = $54,000 per </a:t>
            </a:r>
            <a:r>
              <a:rPr lang="en-US" sz="2400" dirty="0" smtClean="0"/>
              <a:t>year</a:t>
            </a:r>
            <a:br>
              <a:rPr lang="en-US" sz="2400" dirty="0" smtClean="0"/>
            </a:br>
            <a:r>
              <a:rPr lang="en-US" sz="1200" dirty="0" smtClean="0"/>
              <a:t> </a:t>
            </a:r>
            <a:endParaRPr lang="en-US" sz="1200" dirty="0"/>
          </a:p>
          <a:p>
            <a:r>
              <a:rPr lang="en-US" sz="2400" dirty="0" smtClean="0"/>
              <a:t>Max investment = </a:t>
            </a:r>
            <a:endParaRPr lang="en-US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739450"/>
              </p:ext>
            </p:extLst>
          </p:nvPr>
        </p:nvGraphicFramePr>
        <p:xfrm>
          <a:off x="3124200" y="1645920"/>
          <a:ext cx="5867400" cy="938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8" name="Equation" r:id="rId4" imgW="3174840" imgH="507960" progId="Equation.DSMT4">
                  <p:embed/>
                </p:oleObj>
              </mc:Choice>
              <mc:Fallback>
                <p:oleObj name="Equation" r:id="rId4" imgW="317484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24200" y="1645920"/>
                        <a:ext cx="5867400" cy="9387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14" name="Picture 66" descr="http://cdn.static-economist.com/sites/default/files/imagecache/full-width/images/print-edition/20120901_TQC976_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667000"/>
            <a:ext cx="4475316" cy="384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59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Diseconomies of Scale</a:t>
            </a:r>
            <a:endParaRPr lang="en-US" sz="4000" b="1" dirty="0"/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3" t="8366" r="5630" b="9266"/>
          <a:stretch/>
        </p:blipFill>
        <p:spPr bwMode="auto">
          <a:xfrm>
            <a:off x="6084350" y="4180416"/>
            <a:ext cx="3051060" cy="202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3" t="8173" r="4909" b="8687"/>
          <a:stretch/>
        </p:blipFill>
        <p:spPr bwMode="auto">
          <a:xfrm>
            <a:off x="3065400" y="4172178"/>
            <a:ext cx="3082779" cy="2048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8" t="8850" r="6133" b="8319"/>
          <a:stretch/>
        </p:blipFill>
        <p:spPr bwMode="auto">
          <a:xfrm>
            <a:off x="35866" y="4180416"/>
            <a:ext cx="3016630" cy="2041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 preferRelativeResize="0"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7" t="9524" r="5784" b="8109"/>
          <a:stretch/>
        </p:blipFill>
        <p:spPr bwMode="auto">
          <a:xfrm>
            <a:off x="6084350" y="2138196"/>
            <a:ext cx="3059650" cy="2045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2" t="8945" r="5360" b="8173"/>
          <a:stretch/>
        </p:blipFill>
        <p:spPr bwMode="auto">
          <a:xfrm>
            <a:off x="12357" y="2123780"/>
            <a:ext cx="3101789" cy="2042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2" t="8194" r="5413" b="8035"/>
          <a:stretch/>
        </p:blipFill>
        <p:spPr bwMode="auto">
          <a:xfrm>
            <a:off x="3065400" y="2101873"/>
            <a:ext cx="3048877" cy="206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00" y="1270876"/>
            <a:ext cx="75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Yellow containers spend/bid less on a per-unit basis to join a load leaving earlier due to their smaller size 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228600" y="6324600"/>
            <a:ext cx="876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(Containers 1-40 numbered in decreasing total bid; Loads 1-6 in increasing departure time)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30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Area 4: Performance Analysis</a:t>
            </a:r>
            <a:endParaRPr lang="en-US" sz="4000" b="1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88" y="2438400"/>
            <a:ext cx="8969543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75785" y="1676400"/>
            <a:ext cx="5867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Home Delivery Cost Estimate</a:t>
            </a:r>
            <a:endParaRPr lang="en-US" sz="3200" dirty="0"/>
          </a:p>
        </p:txBody>
      </p:sp>
      <p:sp>
        <p:nvSpPr>
          <p:cNvPr id="5" name="Rounded Rectangle 4"/>
          <p:cNvSpPr/>
          <p:nvPr/>
        </p:nvSpPr>
        <p:spPr>
          <a:xfrm>
            <a:off x="6043612" y="3962400"/>
            <a:ext cx="381000" cy="228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342796" y="5181600"/>
            <a:ext cx="381603" cy="28651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98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Available 2016: Starship Technologies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600200"/>
            <a:ext cx="3429000" cy="4876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Started by Skype co-founders</a:t>
            </a:r>
          </a:p>
          <a:p>
            <a:r>
              <a:rPr lang="en-US" dirty="0" smtClean="0"/>
              <a:t>99% autonomous (human operators are available to take control)</a:t>
            </a:r>
          </a:p>
          <a:p>
            <a:r>
              <a:rPr lang="en-US" dirty="0" smtClean="0"/>
              <a:t>Goal: </a:t>
            </a:r>
            <a:r>
              <a:rPr lang="en-US" dirty="0"/>
              <a:t>“deliver </a:t>
            </a:r>
            <a:r>
              <a:rPr lang="en-US" dirty="0" smtClean="0"/>
              <a:t>‘two </a:t>
            </a:r>
            <a:r>
              <a:rPr lang="en-US" dirty="0"/>
              <a:t>grocery </a:t>
            </a:r>
            <a:r>
              <a:rPr lang="en-US" dirty="0" smtClean="0"/>
              <a:t>bags’ </a:t>
            </a:r>
            <a:r>
              <a:rPr lang="en-US" dirty="0"/>
              <a:t>worth of goods (weighing up to 20lbs) in 5-30 minutes for </a:t>
            </a:r>
            <a:r>
              <a:rPr lang="en-US" dirty="0" smtClean="0"/>
              <a:t>‘10-15 </a:t>
            </a:r>
            <a:r>
              <a:rPr lang="en-US" dirty="0"/>
              <a:t>times less than the cost of current last-mile delivery alternatives</a:t>
            </a:r>
            <a:r>
              <a:rPr lang="en-US" dirty="0" smtClean="0"/>
              <a:t>.’”</a:t>
            </a:r>
          </a:p>
          <a:p>
            <a:r>
              <a:rPr lang="en-US" dirty="0" smtClean="0"/>
              <a:t>http</a:t>
            </a:r>
            <a:r>
              <a:rPr lang="en-US" dirty="0"/>
              <a:t>://www.engadget.com/2015/11/02/starship-technologies-local-delivery-robot/</a:t>
            </a:r>
          </a:p>
          <a:p>
            <a:endParaRPr lang="en-US" dirty="0"/>
          </a:p>
        </p:txBody>
      </p:sp>
      <p:pic>
        <p:nvPicPr>
          <p:cNvPr id="11266" name="Picture 2" descr="Starshi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600200"/>
            <a:ext cx="4876800" cy="292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89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Driverless Delivery Vehicle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7113676" cy="276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786349"/>
            <a:ext cx="4091865" cy="2376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219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Home Delivery Logistics Network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15917"/>
            <a:ext cx="8229600" cy="4294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817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Automated</a:t>
            </a:r>
            <a:r>
              <a:rPr lang="en-US" b="1" dirty="0" smtClean="0"/>
              <a:t> Loading/Unloading</a:t>
            </a:r>
            <a:endParaRPr lang="en-US" b="1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47800"/>
            <a:ext cx="6553200" cy="4422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184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Module and Container Design</a:t>
            </a:r>
            <a:endParaRPr lang="en-US" sz="4000" b="1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0473"/>
            <a:ext cx="7162800" cy="3209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419599"/>
            <a:ext cx="7467600" cy="23619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544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Container</a:t>
            </a:r>
            <a:r>
              <a:rPr lang="en-US" b="1" dirty="0" smtClean="0"/>
              <a:t> Accessibility</a:t>
            </a:r>
            <a:endParaRPr lang="en-US" b="1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8320968" cy="411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115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4418</TotalTime>
  <Words>1250</Words>
  <Application>Microsoft Office PowerPoint</Application>
  <PresentationFormat>On-screen Show (4:3)</PresentationFormat>
  <Paragraphs>166</Paragraphs>
  <Slides>42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Office Theme</vt:lpstr>
      <vt:lpstr>Equation</vt:lpstr>
      <vt:lpstr>Visio</vt:lpstr>
      <vt:lpstr>Design and Control of a Home Delivery Logistics Network</vt:lpstr>
      <vt:lpstr>Goal of Research</vt:lpstr>
      <vt:lpstr>Dirt-to-Dirt Logistics Costs</vt:lpstr>
      <vt:lpstr>Economics of Driverless Vehicles</vt:lpstr>
      <vt:lpstr>Driverless Delivery Vehicle</vt:lpstr>
      <vt:lpstr>Home Delivery Logistics Network</vt:lpstr>
      <vt:lpstr>Automated Loading/Unloading</vt:lpstr>
      <vt:lpstr>Module and Container Design</vt:lpstr>
      <vt:lpstr>Container Accessibility</vt:lpstr>
      <vt:lpstr>DC (top view of one level)</vt:lpstr>
      <vt:lpstr>DC (side view)</vt:lpstr>
      <vt:lpstr>Current Research Areas</vt:lpstr>
      <vt:lpstr>Area 1: Storage System Control</vt:lpstr>
      <vt:lpstr>Path Planning and Execution</vt:lpstr>
      <vt:lpstr>2-D Paths</vt:lpstr>
      <vt:lpstr>2-D Paths</vt:lpstr>
      <vt:lpstr>3-D Paths</vt:lpstr>
      <vt:lpstr>Example: Loads on DDVs Arrive to DC</vt:lpstr>
      <vt:lpstr>Example: Loads Unloaded into DC</vt:lpstr>
      <vt:lpstr>Example: Containers Move to Staging</vt:lpstr>
      <vt:lpstr>Example: Containers Loaded on DDVs</vt:lpstr>
      <vt:lpstr>Area 2: Module Design</vt:lpstr>
      <vt:lpstr>Prototype Module</vt:lpstr>
      <vt:lpstr>Area 3: Network Coordination</vt:lpstr>
      <vt:lpstr>Load Bids</vt:lpstr>
      <vt:lpstr>DDV Protocol</vt:lpstr>
      <vt:lpstr>1. Priority for Accepting Loads</vt:lpstr>
      <vt:lpstr>2. Reneging</vt:lpstr>
      <vt:lpstr>2. Reneging</vt:lpstr>
      <vt:lpstr>2. Reneging</vt:lpstr>
      <vt:lpstr>2. Reneging</vt:lpstr>
      <vt:lpstr>Container Protocol</vt:lpstr>
      <vt:lpstr>1. Load Formation</vt:lpstr>
      <vt:lpstr>2. Allocation of Load Bid</vt:lpstr>
      <vt:lpstr>3. Withdrawal and Rebidding </vt:lpstr>
      <vt:lpstr>Agent-based Coordination</vt:lpstr>
      <vt:lpstr>2-D Load Formation: Select Containers</vt:lpstr>
      <vt:lpstr>2-D Load Formation: Order Containers</vt:lpstr>
      <vt:lpstr>2-D Load Formation: Bin Packing</vt:lpstr>
      <vt:lpstr>Diseconomies of Scale</vt:lpstr>
      <vt:lpstr>Area 4: Performance Analysis</vt:lpstr>
      <vt:lpstr>Available 2016: Starship Technologies</vt:lpstr>
    </vt:vector>
  </TitlesOfParts>
  <Company>NC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</dc:creator>
  <cp:lastModifiedBy>Michael Kay</cp:lastModifiedBy>
  <cp:revision>165</cp:revision>
  <dcterms:created xsi:type="dcterms:W3CDTF">2011-11-28T19:05:11Z</dcterms:created>
  <dcterms:modified xsi:type="dcterms:W3CDTF">2015-11-13T23:37:33Z</dcterms:modified>
</cp:coreProperties>
</file>